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99" r:id="rId2"/>
    <p:sldId id="583" r:id="rId3"/>
    <p:sldId id="584" r:id="rId4"/>
    <p:sldId id="585" r:id="rId5"/>
    <p:sldId id="596" r:id="rId6"/>
    <p:sldId id="597" r:id="rId7"/>
    <p:sldId id="602" r:id="rId8"/>
    <p:sldId id="603" r:id="rId9"/>
    <p:sldId id="599" r:id="rId10"/>
    <p:sldId id="604" r:id="rId11"/>
    <p:sldId id="598" r:id="rId12"/>
    <p:sldId id="605" r:id="rId13"/>
    <p:sldId id="606" r:id="rId14"/>
    <p:sldId id="608" r:id="rId15"/>
    <p:sldId id="622" r:id="rId16"/>
    <p:sldId id="611" r:id="rId17"/>
    <p:sldId id="612" r:id="rId18"/>
    <p:sldId id="618" r:id="rId19"/>
    <p:sldId id="613" r:id="rId20"/>
    <p:sldId id="614" r:id="rId21"/>
    <p:sldId id="615" r:id="rId22"/>
    <p:sldId id="619" r:id="rId23"/>
    <p:sldId id="616" r:id="rId24"/>
    <p:sldId id="620" r:id="rId25"/>
    <p:sldId id="617" r:id="rId26"/>
    <p:sldId id="621" r:id="rId27"/>
    <p:sldId id="623" r:id="rId28"/>
    <p:sldId id="609" r:id="rId29"/>
  </p:sldIdLst>
  <p:sldSz cx="9144000" cy="6858000" type="screen4x3"/>
  <p:notesSz cx="9998075" cy="68659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500" b="1" kern="1200">
        <a:solidFill>
          <a:schemeClr val="bg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500" b="1" kern="1200">
        <a:solidFill>
          <a:schemeClr val="bg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500" b="1" kern="1200">
        <a:solidFill>
          <a:schemeClr val="bg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500" b="1" kern="1200">
        <a:solidFill>
          <a:schemeClr val="bg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6" autoAdjust="0"/>
    <p:restoredTop sz="94692" autoAdjust="0"/>
  </p:normalViewPr>
  <p:slideViewPr>
    <p:cSldViewPr>
      <p:cViewPr>
        <p:scale>
          <a:sx n="70" d="100"/>
          <a:sy n="70" d="100"/>
        </p:scale>
        <p:origin x="-4722" y="-19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28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62613" y="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91DA9-2A4C-484E-A5CD-A0BBEC1C8FF8}" type="datetimeFigureOut">
              <a:rPr lang="pt-BR" smtClean="0"/>
              <a:t>15/06/2014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21450"/>
            <a:ext cx="433228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62613" y="652145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7DCB9-80DF-406F-B07E-2E0EB57057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150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499" cy="343297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63841" y="0"/>
            <a:ext cx="4332499" cy="343297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pPr>
              <a:defRPr/>
            </a:pPr>
            <a:fld id="{BEB2ACF0-6173-4BB3-B83E-9D2416A54FB2}" type="datetimeFigureOut">
              <a:rPr lang="pt-BR"/>
              <a:pPr>
                <a:defRPr/>
              </a:pPr>
              <a:t>15/06/2014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9808" y="3261321"/>
            <a:ext cx="7998460" cy="308967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21052"/>
            <a:ext cx="4332499" cy="343297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63841" y="6521052"/>
            <a:ext cx="4332499" cy="343297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pPr>
              <a:defRPr/>
            </a:pPr>
            <a:fld id="{013A05DF-12F4-408D-9D09-5346C92AF8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861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8471C-E9B6-4D25-B1C8-C5C6B12D17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31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2CDF1-AAA9-4FEF-BC0B-7CF3C4FE67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58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6560F-8DFD-4FB8-81F0-5CA579322A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30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F5F22-B03B-4268-AE9D-BE22913BF0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1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75202-2EE0-4B3F-880F-03BA7FB5A0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65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CF788-7238-4917-93BD-DDFB5C5440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3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C254C-8006-4A8F-9D41-02BC2989C6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2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6F708-9441-4E93-A0F3-010C39820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71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B8A-E1BF-47D0-9A1F-70DD3AED28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3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D83BA-93BB-4A29-A4E1-45DA2A81C1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6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D73B6-235E-4D2C-BB4A-93CD699278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82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17BBF2-4A4C-4A7A-BA20-95B98FE917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O que é o Evangelho?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A palavra Evangelho vem do grego </a:t>
            </a:r>
            <a:r>
              <a:rPr lang="pt-BR" altLang="pt-BR" sz="2500" i="1" dirty="0" err="1">
                <a:solidFill>
                  <a:srgbClr val="FF7C80"/>
                </a:solidFill>
                <a:latin typeface="Calibri" pitchFamily="34" charset="0"/>
              </a:rPr>
              <a:t>Euaggelion</a:t>
            </a:r>
            <a:r>
              <a:rPr lang="pt-BR" altLang="pt-BR" sz="2500" i="1" dirty="0">
                <a:solidFill>
                  <a:schemeClr val="bg1"/>
                </a:solidFill>
                <a:latin typeface="Calibri" pitchFamily="34" charset="0"/>
              </a:rPr>
              <a:t>,</a:t>
            </a:r>
            <a:r>
              <a:rPr lang="pt-BR" altLang="pt-BR" sz="2500" i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que significa “boas notícias, boa mensagem”. Essa boa notícia consiste na obra de Deus em salvar o mundo através de Seu filho Jesus Cristo.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Evangelho 1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547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Ser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santo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também é ser distinto. Deus e é totalmente distinto de cada ser criado. A distinção entre Deus e o restante da Sua criação não é meramente quantitativa (o mesmo, porém maior), mas qualitativa (Deus é um ser completamente diferente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). Todos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os outros seres na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Terra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ou no céu são meras criaturas. Somente Deus é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Deus: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separado, transcendente e inacessível. O mais esplêndido dos anjos que se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encontra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na presença de Deus não é mais parecido com Deus do que o menor dos vermes que se arrasta sobre a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Terra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. Deus é incomparável!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Vejamos os textos: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Êxodo 15:11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“Ó Senhor, quem é como tu entre os deuses? Quem é como tu glorificado em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santidade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, admirável em louvores, realizando maravilhas?”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Isaías 40:25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“A quem, pois, me fareis semelhante, para que eu lhe seja igual? diz o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Santo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547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Isaías 57:15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“Porque assim diz o Alto e o Sublime, que habita na eternidade, e cujo nome é Santo: Num alto e santo lugar habito...”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Salmos 111:9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“Redenção enviou ao seu povo; ordenou a sua aliança para sempre;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santo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e tremendo é o seu nome.”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1 Samuel 2:2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“Não há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santo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como o Senhor; porque não há outro fora de ti; e rocha nenhuma há como o nosso Deus.”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Todo pecado que cometemos ofende 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Ezequiel 36:22-23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“Dize portanto à casa de Israel: Assim diz o Senhor DEUS: Não é por respeito a vós que eu faço isto, ó casa de Israel, mas pelo meu santo nome, que profanastes entre as nações para onde fostes. E eu santificarei o meu grande nome, que foi profanado entre os gentios, o qual profanastes no meio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deles (...)”</a:t>
            </a: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4"/>
          <p:cNvSpPr txBox="1">
            <a:spLocks noChangeArrowheads="1"/>
          </p:cNvSpPr>
          <p:nvPr/>
        </p:nvSpPr>
        <p:spPr bwMode="auto">
          <a:xfrm>
            <a:off x="395288" y="836613"/>
            <a:ext cx="8353425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Segundo Agostinho, o pecado é "uma palavra, um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ato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ou um desejo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contrário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à Lei eterna",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causando,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por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isso,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ofensa a Deus e ao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Seu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amor.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2 Samuel 12:1-13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“Então disse Natã a Davi: Tu és este homem.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...Então disse Davi a Natã: Pequei contra o Senhor.”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4"/>
          <p:cNvSpPr txBox="1">
            <a:spLocks noChangeArrowheads="1"/>
          </p:cNvSpPr>
          <p:nvPr/>
        </p:nvSpPr>
        <p:spPr bwMode="auto">
          <a:xfrm>
            <a:off x="395288" y="836613"/>
            <a:ext cx="8353425" cy="586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Josué 24:19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“Então Josué disse ao povo: Não podereis servir ao Senhor, porquanto é Deus santo, é Deus zeloso, que não perdoará a vossa transgressão nem os vossos pecados.”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Jeremias 44:4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“é coisa abominável que aborreço“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Salmos 51:4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“Contra ti, contra ti somente pequei, e fiz o que é mal à tua vista, para que sejas justificado quando falares, e puro quando julgares.”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15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4"/>
          <p:cNvSpPr txBox="1">
            <a:spLocks noChangeArrowheads="1"/>
          </p:cNvSpPr>
          <p:nvPr/>
        </p:nvSpPr>
        <p:spPr bwMode="auto">
          <a:xfrm>
            <a:off x="395288" y="692150"/>
            <a:ext cx="8353425" cy="586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</a:t>
            </a:r>
            <a:r>
              <a:rPr lang="pt-BR" altLang="pt-BR" sz="2500" dirty="0" smtClean="0">
                <a:solidFill>
                  <a:srgbClr val="FF7C80"/>
                </a:solidFill>
                <a:latin typeface="Calibri" pitchFamily="34" charset="0"/>
              </a:rPr>
              <a:t>Justiça </a:t>
            </a: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Salmos 89:14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“Justiça e juízo são a base do teu trono; misericórdia e verdade irão adiante do teu rosto.”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A palavra justo é uma tradução da palavra hebraica </a:t>
            </a:r>
            <a:r>
              <a:rPr lang="pt-BR" altLang="pt-BR" sz="2500" i="1" dirty="0" err="1">
                <a:solidFill>
                  <a:schemeClr val="bg1"/>
                </a:solidFill>
                <a:latin typeface="Calibri" pitchFamily="34" charset="0"/>
              </a:rPr>
              <a:t>tsadikk</a:t>
            </a:r>
            <a:r>
              <a:rPr lang="pt-BR" altLang="pt-BR" sz="2500" i="1" dirty="0">
                <a:solidFill>
                  <a:schemeClr val="bg1"/>
                </a:solidFill>
                <a:latin typeface="Calibri" pitchFamily="34" charset="0"/>
              </a:rPr>
              <a:t>’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e do termo grego correspondente </a:t>
            </a:r>
            <a:r>
              <a:rPr lang="pt-BR" altLang="pt-BR" sz="2500" i="1" dirty="0" err="1">
                <a:solidFill>
                  <a:schemeClr val="bg1"/>
                </a:solidFill>
                <a:latin typeface="Calibri" pitchFamily="34" charset="0"/>
              </a:rPr>
              <a:t>dikaíos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. Os dois termos indicam a justiça, a retidão ou excelência moral de Deus.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A justiça de Deus é intrínseca e inerente ao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Seu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caráter. A justiça não é meramente algo que Deus decide ser ou fazer, mas é essencial à Sua própria natureza – Ele é Justo.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16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4"/>
          <p:cNvSpPr txBox="1">
            <a:spLocks noChangeArrowheads="1"/>
          </p:cNvSpPr>
          <p:nvPr/>
        </p:nvSpPr>
        <p:spPr bwMode="auto">
          <a:xfrm>
            <a:off x="395288" y="692150"/>
            <a:ext cx="8353425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Deuteronômio 32:4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“Ele é a Rocha, cuja obra é perfeita, porque todos os seus caminhos justos são; Deus é a verdade, e não há nele injustiça; justo e reto é.”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Salmos 119:142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“A tua justiça é uma justiça eterna, e a tua lei é a verdade.”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Salmos 9:4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“Pois tu tens sustentado o meu direito e a minha causa; tu te assentaste no tribunal, e julgas retamente”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17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4"/>
          <p:cNvSpPr txBox="1">
            <a:spLocks noChangeArrowheads="1"/>
          </p:cNvSpPr>
          <p:nvPr/>
        </p:nvSpPr>
        <p:spPr bwMode="auto">
          <a:xfrm>
            <a:off x="395288" y="692150"/>
            <a:ext cx="8353425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É importante entender que a justiça de Deus (assim como a Sua santidade) é transcendente.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A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justiça de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Deus supera, infinitamente,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todas as outras. Não há outro que seja justo como o Senhor.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18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4"/>
          <p:cNvSpPr txBox="1">
            <a:spLocks noChangeArrowheads="1"/>
          </p:cNvSpPr>
          <p:nvPr/>
        </p:nvSpPr>
        <p:spPr bwMode="auto">
          <a:xfrm>
            <a:off x="395288" y="692150"/>
            <a:ext cx="8353425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Salmos 92:15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“Para anunciar que o Senhor é justo. Ele é a minha rocha e nele não há injustiça.”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Jó 34:12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“Também, na verdade, Deus não procede impiamente; nem o Todo-Poderoso perverte o juízo.”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Jó 36:23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“Quem lhe prescreveu o seu caminho? Ou, quem lhe dirá: Tu cometeste maldade?”</a:t>
            </a: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4"/>
          <p:cNvSpPr txBox="1">
            <a:spLocks noChangeArrowheads="1"/>
          </p:cNvSpPr>
          <p:nvPr/>
        </p:nvSpPr>
        <p:spPr bwMode="auto">
          <a:xfrm>
            <a:off x="395288" y="758825"/>
            <a:ext cx="8353425" cy="586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A morte de Jesus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O tema central do Evangelho é a morte, sepultamento e ressureição de Cristo, como Paulo afirma aos Coríntios: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1 Coríntios 15:1-4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“Também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vos notifico, irmãos, o evangelho que já vos tenho anunciado; o qual também recebestes, e no qual também permaneceis. Pelo qual também sois salvos se o retiverdes tal como </a:t>
            </a:r>
            <a:r>
              <a:rPr lang="pt-BR" altLang="pt-BR" sz="2500" dirty="0" err="1">
                <a:solidFill>
                  <a:schemeClr val="bg1"/>
                </a:solidFill>
                <a:latin typeface="Calibri" pitchFamily="34" charset="0"/>
              </a:rPr>
              <a:t>vo-lo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tenho anunciado; se não é que crestes em vão.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Porque primeiramente vos entreguei o que também recebi: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que Cristo morreu por nossos pecados, segundo as Escrituras,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E que foi sepultado, e que ressuscitou ao terceiro dia, segundo as </a:t>
            </a:r>
            <a:r>
              <a:rPr lang="pt-BR" altLang="pt-BR" sz="2500" dirty="0" smtClean="0">
                <a:solidFill>
                  <a:srgbClr val="FF7C80"/>
                </a:solidFill>
                <a:latin typeface="Calibri" pitchFamily="34" charset="0"/>
              </a:rPr>
              <a:t>Escrituras”.</a:t>
            </a: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Evangelho 2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4"/>
          <p:cNvSpPr txBox="1">
            <a:spLocks noChangeArrowheads="1"/>
          </p:cNvSpPr>
          <p:nvPr/>
        </p:nvSpPr>
        <p:spPr bwMode="auto">
          <a:xfrm>
            <a:off x="395288" y="476250"/>
            <a:ext cx="8353425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Jó 4:17-19</a:t>
            </a: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“Seria porventura o homem mais justo do que Deus? Seria porventura o homem mais puro do que o seu Criador? Eis que ele não confia nos seus servos e aos seus anjos atribui loucura...”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Isaías 5:16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“Porém o Senhor dos Exércitos será exaltado em juízo; e Deus, o Santo, será santificado em justiça.”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Isaías 45:21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...Porventura não sou eu, o Senhor? Pois não há outro Deus senão eu; Deus justo e Salvador não há além de mim.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4"/>
          <p:cNvSpPr txBox="1">
            <a:spLocks noChangeArrowheads="1"/>
          </p:cNvSpPr>
          <p:nvPr/>
        </p:nvSpPr>
        <p:spPr bwMode="auto">
          <a:xfrm>
            <a:off x="395288" y="476250"/>
            <a:ext cx="8353425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Gênesis 18:25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“Longe de ti que faças tal coisa, que mates o justo com o ímpio; que o justo seja como o ímpio, longe de ti. Não faria justiça o Juiz de toda a terra?”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Êxodo 34:6-7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“Passando, pois, o Senhor perante ele, clamou: O Senhor, o Senhor Deus, misericordioso e piedoso, tardio em irar-se e grande em beneficência e verdade; que ao culpado não tem por inocente; que visita a </a:t>
            </a:r>
            <a:r>
              <a:rPr lang="pt-BR" altLang="pt-BR" sz="2500" dirty="0" err="1">
                <a:solidFill>
                  <a:schemeClr val="bg1"/>
                </a:solidFill>
                <a:latin typeface="Calibri" pitchFamily="34" charset="0"/>
              </a:rPr>
              <a:t>iniqüidade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dos pais sobre os filhos e sobre os filhos dos filhos até a terceira e quarta geração.”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Evangelho 21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4"/>
          <p:cNvSpPr txBox="1">
            <a:spLocks noChangeArrowheads="1"/>
          </p:cNvSpPr>
          <p:nvPr/>
        </p:nvSpPr>
        <p:spPr bwMode="auto">
          <a:xfrm>
            <a:off x="395288" y="476250"/>
            <a:ext cx="8353425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Por Deus ser justo,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Ele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tem que aplicar a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Sua justiça (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dar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o que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é devido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), punindo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tudo que é contrário a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ua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L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ei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, ou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seja, todos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aqueles que quebram e desobedecem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Sua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L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ei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Deus é um juiz que faz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valer Sua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justiça, assim como um juiz aqui na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Terra deve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condenar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e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punir todos os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criminosos –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se este for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justo –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assim Deus o justo juiz deve condenar os pecadores.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22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4"/>
          <p:cNvSpPr txBox="1">
            <a:spLocks noChangeArrowheads="1"/>
          </p:cNvSpPr>
          <p:nvPr/>
        </p:nvSpPr>
        <p:spPr bwMode="auto">
          <a:xfrm>
            <a:off x="395288" y="830897"/>
            <a:ext cx="8353425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Romanos 2:6-9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“O qual recompensará cada um segundo as suas obras; a saber: A vida eterna aos que, com perseverança em fazer bem, Mas a indignação e a ira aos que são contenciosos, desobedientes à verdade e obedientes à </a:t>
            </a:r>
            <a:r>
              <a:rPr lang="pt-BR" altLang="pt-BR" sz="2500" dirty="0" err="1">
                <a:solidFill>
                  <a:schemeClr val="bg1"/>
                </a:solidFill>
                <a:latin typeface="Calibri" pitchFamily="34" charset="0"/>
              </a:rPr>
              <a:t>iniqüidade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; Tribulação e angústia sobre toda a alma do homem que faz o mal...”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Isaías 3:13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“O Senhor toma o seu lugar no tribunal, levanta-se para julgar os povos.”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23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4"/>
          <p:cNvSpPr txBox="1">
            <a:spLocks noChangeArrowheads="1"/>
          </p:cNvSpPr>
          <p:nvPr/>
        </p:nvSpPr>
        <p:spPr bwMode="auto">
          <a:xfrm>
            <a:off x="395288" y="476250"/>
            <a:ext cx="835342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1 Pedro 4:5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“Contudo, eles terão que prestar contas àquele que está pronto para julgar os vivos e os mortos.”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“A justiça de Deus demanda que ele </a:t>
            </a:r>
            <a:r>
              <a:rPr lang="pt-BR" altLang="pt-BR" sz="2500" dirty="0" smtClean="0">
                <a:solidFill>
                  <a:srgbClr val="FF7C80"/>
                </a:solidFill>
                <a:latin typeface="Calibri" pitchFamily="34" charset="0"/>
              </a:rPr>
              <a:t>puna </a:t>
            </a: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o pecador.”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24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4"/>
          <p:cNvSpPr txBox="1">
            <a:spLocks noChangeArrowheads="1"/>
          </p:cNvSpPr>
          <p:nvPr/>
        </p:nvSpPr>
        <p:spPr bwMode="auto">
          <a:xfrm>
            <a:off x="395288" y="471488"/>
            <a:ext cx="8353425" cy="547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A justiça que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vem em forma de </a:t>
            </a: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“IRA”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Romanos 1:18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“Portanto, a ira de Deus é revelada do céu contra toda impiedade e injustiça dos homens que suprimem a verdade pela injustiça...”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Apocalipse 6:17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Pois chegou o grande dia da ira deles; e quem poderá suportar? “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25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4"/>
          <p:cNvSpPr txBox="1">
            <a:spLocks noChangeArrowheads="1"/>
          </p:cNvSpPr>
          <p:nvPr/>
        </p:nvSpPr>
        <p:spPr bwMode="auto">
          <a:xfrm>
            <a:off x="395288" y="471488"/>
            <a:ext cx="8353425" cy="586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Mas,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Apocalipse 15:1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“Vi no céu outro sinal, grande e maravilhoso: sete anjos com as sete últimas pragas, pois com elas se completa a ira de Deus.”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Mateus 3:7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“Raça de víboras, quem vos ensinou a fugir da ira futura?”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João 3:36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“...mas aquele que não crê no Filho não verá a vida, mas a ira de Deus sobre ele permanece.”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26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4"/>
          <p:cNvSpPr txBox="1">
            <a:spLocks noChangeArrowheads="1"/>
          </p:cNvSpPr>
          <p:nvPr/>
        </p:nvSpPr>
        <p:spPr bwMode="auto">
          <a:xfrm>
            <a:off x="395288" y="332656"/>
            <a:ext cx="8353425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</a:t>
            </a:r>
            <a:r>
              <a:rPr lang="pt-BR" altLang="pt-BR" sz="2500" dirty="0" smtClean="0">
                <a:solidFill>
                  <a:srgbClr val="FF7C80"/>
                </a:solidFill>
                <a:latin typeface="Calibri" pitchFamily="34" charset="0"/>
              </a:rPr>
              <a:t>Justiça </a:t>
            </a: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A</a:t>
            </a: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 Justiça de Deus é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</a:t>
            </a: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atisfeita em Cristo, no Derramar da Ira do Pai Sobre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</a:t>
            </a: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eu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F</a:t>
            </a: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ilho</a:t>
            </a:r>
          </a:p>
          <a:p>
            <a:pPr algn="just">
              <a:spcBef>
                <a:spcPct val="0"/>
              </a:spcBef>
              <a:buNone/>
            </a:pPr>
            <a:endParaRPr lang="pt-BR" altLang="pt-BR" sz="25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Isaías 53:4-6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“Mas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ele foi ferido por causa das nossas transgressões, e moído por causa das nossas iniqüidades;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mas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o Senhor fez cair sobre ele a iniqüidade de nós todos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.”</a:t>
            </a:r>
          </a:p>
          <a:p>
            <a:pPr algn="just">
              <a:spcBef>
                <a:spcPct val="0"/>
              </a:spcBef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Por essa causa Cristo teve que morrer: devido às demandas da justiça e santidade de Deus.</a:t>
            </a: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Evangelho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27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0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4"/>
          <p:cNvSpPr txBox="1">
            <a:spLocks noChangeArrowheads="1"/>
          </p:cNvSpPr>
          <p:nvPr/>
        </p:nvSpPr>
        <p:spPr bwMode="auto">
          <a:xfrm>
            <a:off x="250825" y="1038225"/>
            <a:ext cx="86423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>
              <a:solidFill>
                <a:srgbClr val="FF7C80"/>
              </a:solidFill>
              <a:latin typeface="Calibri" pitchFamily="34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500">
              <a:solidFill>
                <a:srgbClr val="00B0F0"/>
              </a:solidFill>
              <a:latin typeface="Trajan Pro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500">
              <a:solidFill>
                <a:srgbClr val="00B0F0"/>
              </a:solidFill>
              <a:latin typeface="Trajan Pro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500">
              <a:solidFill>
                <a:srgbClr val="00B0F0"/>
              </a:solidFill>
              <a:latin typeface="Trajan Pro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500">
              <a:solidFill>
                <a:srgbClr val="00B0F0"/>
              </a:solidFill>
              <a:latin typeface="Trajan Pro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500">
              <a:solidFill>
                <a:srgbClr val="00B0F0"/>
              </a:solidFill>
              <a:latin typeface="Trajan Pro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500">
              <a:solidFill>
                <a:srgbClr val="00B0F0"/>
              </a:solidFill>
              <a:latin typeface="Trajan Pro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500">
              <a:solidFill>
                <a:srgbClr val="00B0F0"/>
              </a:solidFill>
              <a:latin typeface="Trajan Pro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A morte de Jesus</a:t>
            </a: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Essa é a essência do Evangelho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Nisso consiste a mensagem do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Evangelho: dizer o que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Deus fez pelo homem, através da morte de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Cristo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na Cruz do Calvário.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De modo que,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através dessa obra na cruz, o homem seja perdoado dos seus pecados, e receba salvação (vida eterna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).</a:t>
            </a: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6513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Trajan Pro" pitchFamily="18" charset="0"/>
              </a:rPr>
              <a:t>O </a:t>
            </a:r>
            <a:r>
              <a:rPr lang="pt-BR" altLang="pt-BR" sz="2500" dirty="0" smtClean="0">
                <a:solidFill>
                  <a:srgbClr val="00B0F0"/>
                </a:solidFill>
                <a:latin typeface="Trajan Pro" pitchFamily="18" charset="0"/>
              </a:rPr>
              <a:t>Evangelho 3</a:t>
            </a:r>
            <a:endParaRPr lang="pt-BR" altLang="pt-BR" sz="2500" dirty="0">
              <a:solidFill>
                <a:srgbClr val="00B0F0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509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25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 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25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marL="457200" indent="-457200" algn="just">
              <a:spcBef>
                <a:spcPct val="0"/>
              </a:spcBef>
              <a:buFontTx/>
              <a:buAutoNum type="arabicParenR"/>
              <a:defRPr/>
            </a:pPr>
            <a:r>
              <a:rPr lang="pt-BR" altLang="pt-BR" sz="2500" dirty="0" smtClean="0">
                <a:solidFill>
                  <a:srgbClr val="FF7C80"/>
                </a:solidFill>
                <a:latin typeface="Calibri" pitchFamily="34" charset="0"/>
              </a:rPr>
              <a:t>Por causa da natureza e do caráter de Deus</a:t>
            </a:r>
          </a:p>
          <a:p>
            <a:pPr marL="457200" indent="-457200" algn="just">
              <a:spcBef>
                <a:spcPct val="0"/>
              </a:spcBef>
              <a:buFontTx/>
              <a:buAutoNum type="arabicParenR"/>
              <a:defRPr/>
            </a:pPr>
            <a:endParaRPr lang="pt-BR" altLang="pt-BR" sz="2500" dirty="0" smtClean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Para compreendermos porque Jesus Cristo teve que morrer na cruz, necessitamos aprender algo sobre o caráter de Deus, (ou seja, quem Deus é), através da doutrina de Deus e dos Seus atributos.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25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Atributos são características e qualidades que Deus atribui para Si, eles descrevem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ua natureza e o Seu caráter. </a:t>
            </a:r>
            <a:endParaRPr lang="pt-BR" altLang="pt-BR" sz="25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2500" dirty="0" smtClean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547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1)Por causa da natureza e do caráter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Há pelo menos dois atributos de Deus que demonstram porque Jesus Cristo teve que morrer na cruz: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- A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- A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justiça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A palavra santo vem do hebraico </a:t>
            </a:r>
            <a:r>
              <a:rPr lang="pt-BR" altLang="pt-BR" sz="2500" i="1" dirty="0" err="1">
                <a:solidFill>
                  <a:schemeClr val="bg1"/>
                </a:solidFill>
                <a:latin typeface="Calibri" pitchFamily="34" charset="0"/>
              </a:rPr>
              <a:t>qadosh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, que significa separado, colocado à parte, ou separado do uso comum.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Santidade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fala da pureza moral de Deus, Deus é puro, sem pecado.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Habacuque 1:13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“Tu és tão puro de olhos, que não podes ver o mal...”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547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A santidade de Deus também significa que Ele transcende a corrupção moral da Sua criação e que está separado de tudo o que é profano e pecaminoso. Deus não pode pecar, não pode sentir prazer no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pecado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e não pode ter comunhão com o pecado. É impossível enfatizar demasiadamente a importância da santidade de Deus.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Salmos 5:4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“Porque tu não és um Deus que tenha prazer na </a:t>
            </a:r>
            <a:r>
              <a:rPr lang="pt-BR" altLang="pt-BR" sz="2500" dirty="0" err="1">
                <a:solidFill>
                  <a:schemeClr val="bg1"/>
                </a:solidFill>
                <a:latin typeface="Calibri" pitchFamily="34" charset="0"/>
              </a:rPr>
              <a:t>iniqüidade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, nem contigo habitará o mal.”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4"/>
          <p:cNvSpPr txBox="1">
            <a:spLocks noChangeArrowheads="1"/>
          </p:cNvSpPr>
          <p:nvPr/>
        </p:nvSpPr>
        <p:spPr bwMode="auto">
          <a:xfrm>
            <a:off x="395288" y="764704"/>
            <a:ext cx="8353425" cy="586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Deus não pode ter comunhão com o pecado. Não há absolutamente nenhuma possibilidade que a natureza de Deus pudesse ser contaminada. Ele sempre permanece como Ele é –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santo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e incorruptível.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Jó 34:10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“Portanto vós, homens de entendimento, escutai-me: Longe de Deus esteja o praticar a maldade e do Todo-Poderoso o cometer a perversidade!”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00B0F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1 João 1:5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“E esta é a mensagem que dele ouvimos, e vos anunciamos: que Deus é luz, e não há nele trevas nenhumas.”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8353425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rgbClr val="00B0F0"/>
                </a:solidFill>
                <a:latin typeface="Calibri" pitchFamily="34" charset="0"/>
              </a:rPr>
              <a:t>Mas,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porque Cristo teve que morrer na Cruz?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rgbClr val="FF7C80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FF7C80"/>
                </a:solidFill>
                <a:latin typeface="Calibri" pitchFamily="34" charset="0"/>
              </a:rPr>
              <a:t>A Santidade de Deus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Jó 15:14-15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“Que é o homem, para que seja puro? E o que nasce da mulher, para ser justo? Eis que ele não confia nos seus santos, e nem os céus são </a:t>
            </a:r>
            <a:r>
              <a:rPr lang="pt-BR" altLang="pt-BR" sz="2500" dirty="0">
                <a:solidFill>
                  <a:srgbClr val="00B0F0"/>
                </a:solidFill>
                <a:latin typeface="Calibri" pitchFamily="34" charset="0"/>
              </a:rPr>
              <a:t>puros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 aos seus olhos.”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500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Isso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não significa que há pecado ou corrupção no céu,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mas que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n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ada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, nem mesmo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o próprio céu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ou aqueles que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nele 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habitam, são santos como Deus. Somente a santidade de Deus é intrínseca e inerente a </a:t>
            </a:r>
            <a:r>
              <a:rPr lang="pt-BR" altLang="pt-BR" sz="2500" dirty="0" smtClean="0">
                <a:solidFill>
                  <a:schemeClr val="bg1"/>
                </a:solidFill>
                <a:latin typeface="Calibri" pitchFamily="34" charset="0"/>
              </a:rPr>
              <a:t>Ele</a:t>
            </a:r>
            <a:r>
              <a:rPr lang="pt-BR" altLang="pt-BR" sz="2500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500">
                <a:solidFill>
                  <a:srgbClr val="00B0F0"/>
                </a:solidFill>
                <a:latin typeface="Trajan Pro" pitchFamily="18" charset="0"/>
              </a:rPr>
              <a:t>O Evangelho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5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5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26118</TotalTime>
  <Words>2364</Words>
  <Application>Microsoft Office PowerPoint</Application>
  <PresentationFormat>Apresentação na tela (4:3)</PresentationFormat>
  <Paragraphs>267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Nivaldo</dc:creator>
  <cp:lastModifiedBy>Igreja</cp:lastModifiedBy>
  <cp:revision>595</cp:revision>
  <cp:lastPrinted>2014-06-15T22:12:48Z</cp:lastPrinted>
  <dcterms:created xsi:type="dcterms:W3CDTF">2010-10-17T04:12:47Z</dcterms:created>
  <dcterms:modified xsi:type="dcterms:W3CDTF">2014-06-15T22:14:13Z</dcterms:modified>
</cp:coreProperties>
</file>